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540875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00"/>
    <a:srgbClr val="FFCC66"/>
    <a:srgbClr val="009242"/>
    <a:srgbClr val="FF9999"/>
    <a:srgbClr val="FF3399"/>
    <a:srgbClr val="B2F3FC"/>
    <a:srgbClr val="A8FEB8"/>
    <a:srgbClr val="D9FFF6"/>
    <a:srgbClr val="F065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582" y="67"/>
      </p:cViewPr>
      <p:guideLst>
        <p:guide orient="horz" pos="300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3991" y="0"/>
            <a:ext cx="2972392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A470A29C-9D51-4411-9E2D-74EFBCD33C82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828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316" y="4724001"/>
            <a:ext cx="5487370" cy="447596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403"/>
            <a:ext cx="2972393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3991" y="9446403"/>
            <a:ext cx="2972392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91441E7C-F412-4CA0-B506-2C8BE1C55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80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7563" y="746125"/>
            <a:ext cx="2682875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41E7C-F412-4CA0-B506-2C8BE1C558E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21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963857"/>
            <a:ext cx="5829300" cy="2045104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406496"/>
            <a:ext cx="4800600" cy="24382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A4C7-D0AC-4DE6-A732-B77A24527D48}" type="datetimeFigureOut">
              <a:rPr kumimoji="1" lang="ja-JP" altLang="en-US" smtClean="0"/>
              <a:pPr/>
              <a:t>2022/7/5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027-C0F6-400F-96FF-F1EF04668C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A4C7-D0AC-4DE6-A732-B77A24527D48}" type="datetimeFigureOut">
              <a:rPr kumimoji="1" lang="ja-JP" altLang="en-US" smtClean="0"/>
              <a:pPr/>
              <a:t>2022/7/5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027-C0F6-400F-96FF-F1EF04668C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10173"/>
            <a:ext cx="1157288" cy="1085274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10173"/>
            <a:ext cx="3357563" cy="1085274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A4C7-D0AC-4DE6-A732-B77A24527D48}" type="datetimeFigureOut">
              <a:rPr kumimoji="1" lang="ja-JP" altLang="en-US" smtClean="0"/>
              <a:pPr/>
              <a:t>2022/7/5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027-C0F6-400F-96FF-F1EF04668C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A4C7-D0AC-4DE6-A732-B77A24527D48}" type="datetimeFigureOut">
              <a:rPr kumimoji="1" lang="ja-JP" altLang="en-US" smtClean="0"/>
              <a:pPr/>
              <a:t>2022/7/5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027-C0F6-400F-96FF-F1EF04668C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130896"/>
            <a:ext cx="5829300" cy="18949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043831"/>
            <a:ext cx="5829300" cy="20870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A4C7-D0AC-4DE6-A732-B77A24527D48}" type="datetimeFigureOut">
              <a:rPr kumimoji="1" lang="ja-JP" altLang="en-US" smtClean="0"/>
              <a:pPr/>
              <a:t>2022/7/5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027-C0F6-400F-96FF-F1EF04668C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2968273"/>
            <a:ext cx="2257425" cy="83946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2968273"/>
            <a:ext cx="2257425" cy="83946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A4C7-D0AC-4DE6-A732-B77A24527D48}" type="datetimeFigureOut">
              <a:rPr kumimoji="1" lang="ja-JP" altLang="en-US" smtClean="0"/>
              <a:pPr/>
              <a:t>2022/7/5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027-C0F6-400F-96FF-F1EF04668C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82077"/>
            <a:ext cx="6172200" cy="159014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5655"/>
            <a:ext cx="3030141" cy="8900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025694"/>
            <a:ext cx="3030141" cy="54970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135655"/>
            <a:ext cx="3031331" cy="8900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025694"/>
            <a:ext cx="3031331" cy="54970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A4C7-D0AC-4DE6-A732-B77A24527D48}" type="datetimeFigureOut">
              <a:rPr kumimoji="1" lang="ja-JP" altLang="en-US" smtClean="0"/>
              <a:pPr/>
              <a:t>2022/7/5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027-C0F6-400F-96FF-F1EF04668C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A4C7-D0AC-4DE6-A732-B77A24527D48}" type="datetimeFigureOut">
              <a:rPr kumimoji="1" lang="ja-JP" altLang="en-US" smtClean="0"/>
              <a:pPr/>
              <a:t>2022/7/5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027-C0F6-400F-96FF-F1EF04668C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A4C7-D0AC-4DE6-A732-B77A24527D48}" type="datetimeFigureOut">
              <a:rPr kumimoji="1" lang="ja-JP" altLang="en-US" smtClean="0"/>
              <a:pPr/>
              <a:t>2022/7/5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027-C0F6-400F-96FF-F1EF04668C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79869"/>
            <a:ext cx="2256235" cy="16166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79869"/>
            <a:ext cx="3833813" cy="81428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1996517"/>
            <a:ext cx="2256235" cy="6526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A4C7-D0AC-4DE6-A732-B77A24527D48}" type="datetimeFigureOut">
              <a:rPr kumimoji="1" lang="ja-JP" altLang="en-US" smtClean="0"/>
              <a:pPr/>
              <a:t>2022/7/5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027-C0F6-400F-96FF-F1EF04668C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678613"/>
            <a:ext cx="4114800" cy="7884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52495"/>
            <a:ext cx="4114800" cy="5724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467061"/>
            <a:ext cx="4114800" cy="11197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A4C7-D0AC-4DE6-A732-B77A24527D48}" type="datetimeFigureOut">
              <a:rPr kumimoji="1" lang="ja-JP" altLang="en-US" smtClean="0"/>
              <a:pPr/>
              <a:t>2022/7/5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C027-C0F6-400F-96FF-F1EF04668C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82077"/>
            <a:ext cx="6172200" cy="1590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26206"/>
            <a:ext cx="6172200" cy="6296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842979"/>
            <a:ext cx="1600200" cy="507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0A4C7-D0AC-4DE6-A732-B77A24527D48}" type="datetimeFigureOut">
              <a:rPr kumimoji="1" lang="ja-JP" altLang="en-US" smtClean="0"/>
              <a:pPr/>
              <a:t>2022/7/5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842979"/>
            <a:ext cx="2171700" cy="507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842979"/>
            <a:ext cx="1600200" cy="507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C027-C0F6-400F-96FF-F1EF04668C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rmn.office@jrmn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107432" y="2621230"/>
            <a:ext cx="5679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日（全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  <a:r>
              <a:rPr 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17:30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:30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（毎週月曜日）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12044" y="6278570"/>
            <a:ext cx="5552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年齢･</a:t>
            </a:r>
            <a:r>
              <a:rPr lang="ja-JP" altLang="en-US" sz="1200" b="1">
                <a:latin typeface="Meiryo UI" panose="020B0604030504040204" pitchFamily="50" charset="-128"/>
                <a:ea typeface="Meiryo UI" panose="020B0604030504040204" pitchFamily="50" charset="-128"/>
              </a:rPr>
              <a:t>性別不問（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講義内容に関心があり、継続して講義に出席する意志のある方）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04938" y="6606860"/>
            <a:ext cx="5085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無料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（受講終了後、成績判定基準に基づいて、受講修了証が発行されます）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24744" y="693395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日（定員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名）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24744" y="7186213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  日本リスクマネジャネットワーク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u="sng" dirty="0">
                <a:solidFill>
                  <a:srgbClr val="0033CC"/>
                </a:solidFill>
                <a:latin typeface="+mj-lt"/>
                <a:ea typeface="Meiryo UI" panose="020B0604030504040204" pitchFamily="50" charset="-128"/>
              </a:rPr>
              <a:t>https://</a:t>
            </a:r>
            <a:r>
              <a:rPr lang="en-US" altLang="ja-JP" sz="1400" u="sng" dirty="0">
                <a:solidFill>
                  <a:srgbClr val="0033CC"/>
                </a:solidFill>
                <a:latin typeface="+mj-lt"/>
                <a:hlinkClick r:id="rId3"/>
              </a:rPr>
              <a:t>jrmn.net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または添付の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コードからホームページに入り、お申し込みください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604" y="2701999"/>
            <a:ext cx="1000132" cy="323165"/>
          </a:xfrm>
          <a:prstGeom prst="rect">
            <a:avLst/>
          </a:prstGeom>
          <a:solidFill>
            <a:srgbClr val="B2F3FC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開講日時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604" y="3258269"/>
            <a:ext cx="1000132" cy="323165"/>
          </a:xfrm>
          <a:prstGeom prst="rect">
            <a:avLst/>
          </a:prstGeom>
          <a:solidFill>
            <a:srgbClr val="B2F3FC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講義内容</a:t>
            </a:r>
            <a:endParaRPr kumimoji="1" lang="ja-JP" altLang="en-US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604" y="6258570"/>
            <a:ext cx="1000132" cy="323165"/>
          </a:xfrm>
          <a:prstGeom prst="rect">
            <a:avLst/>
          </a:prstGeom>
          <a:solidFill>
            <a:srgbClr val="B2F3FC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応募資格</a:t>
            </a:r>
            <a:endParaRPr kumimoji="1" lang="ja-JP" altLang="en-US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2604" y="6581735"/>
            <a:ext cx="1000132" cy="323165"/>
          </a:xfrm>
          <a:prstGeom prst="rect">
            <a:avLst/>
          </a:prstGeom>
          <a:solidFill>
            <a:srgbClr val="B2F3FC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受講料</a:t>
            </a:r>
            <a:endParaRPr kumimoji="1" lang="ja-JP" altLang="en-US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2604" y="6904900"/>
            <a:ext cx="1000132" cy="323165"/>
          </a:xfrm>
          <a:prstGeom prst="rect">
            <a:avLst/>
          </a:prstGeom>
          <a:solidFill>
            <a:srgbClr val="B2F3FC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募集期間</a:t>
            </a:r>
            <a:endParaRPr kumimoji="1" lang="ja-JP" altLang="en-US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604" y="7228065"/>
            <a:ext cx="1000132" cy="323165"/>
          </a:xfrm>
          <a:prstGeom prst="rect">
            <a:avLst/>
          </a:prstGeom>
          <a:solidFill>
            <a:srgbClr val="B2F3FC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申込み先</a:t>
            </a:r>
            <a:endParaRPr kumimoji="1" lang="ja-JP" altLang="en-US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384" y="7543616"/>
            <a:ext cx="1000132" cy="323165"/>
          </a:xfrm>
          <a:prstGeom prst="rect">
            <a:avLst/>
          </a:prstGeom>
          <a:solidFill>
            <a:srgbClr val="B2F3FC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会場</a:t>
            </a:r>
            <a:endParaRPr kumimoji="1" lang="ja-JP" altLang="en-US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88641" y="8106612"/>
            <a:ext cx="3024336" cy="12618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開講機関：日本リスクマネジャネットワーク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／関西大学化学生命工学部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連携機関：日本環境動物昆虫学会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後　　　援：日本家庭用殺虫剤工業会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問合わせ先：日本リスクマネジャネットワーク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u="sng" dirty="0">
                <a:hlinkClick r:id="rId3"/>
              </a:rPr>
              <a:t>jrmn.office@jrmn.net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71426" y="47312"/>
            <a:ext cx="6715148" cy="2418869"/>
          </a:xfrm>
          <a:prstGeom prst="roundRect">
            <a:avLst/>
          </a:prstGeom>
          <a:solidFill>
            <a:srgbClr val="FF9900"/>
          </a:solidFill>
          <a:ln w="57150" cmpd="thickThin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4290" y="1071881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kumimoji="1" lang="ja-JP" altLang="en-US" sz="3200" b="1" spc="50" dirty="0">
                <a:ln w="11430"/>
                <a:solidFill>
                  <a:srgbClr val="00924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身近な生活・環境害虫防除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85728" y="1635184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日本が世界をリードしてきた家庭用殺虫剤や、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ハエ・蚊・ゴキブリ・ダニなどの身近な生活環境害虫の防除技術など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充実した講義内容と講師陣です。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33718" y="224641"/>
            <a:ext cx="20385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知の市場関連講座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32656" y="89917"/>
            <a:ext cx="2231795" cy="70788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spc="300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受講者募集</a:t>
            </a:r>
            <a:endParaRPr kumimoji="1" lang="en-US" altLang="ja-JP" sz="2400" b="1" spc="300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spc="3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ja-JP" altLang="en-US" sz="1600" b="1" spc="3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受講料無料</a:t>
            </a:r>
            <a:r>
              <a:rPr lang="ja-JP" altLang="en-US" sz="1600" b="1" spc="3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endParaRPr kumimoji="1" lang="ja-JP" altLang="en-US" sz="1600" b="1" spc="3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2" name="Picture 13" descr=" (8-50.png - 33x50)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21284473">
            <a:off x="2366655" y="-2743"/>
            <a:ext cx="259127" cy="408599"/>
          </a:xfrm>
          <a:prstGeom prst="rect">
            <a:avLst/>
          </a:prstGeom>
          <a:noFill/>
        </p:spPr>
      </p:pic>
      <p:sp>
        <p:nvSpPr>
          <p:cNvPr id="35" name="テキスト ボックス 34"/>
          <p:cNvSpPr txBox="1"/>
          <p:nvPr/>
        </p:nvSpPr>
        <p:spPr>
          <a:xfrm>
            <a:off x="1484784" y="79666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ja-JP" altLang="en-US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回防疫薬総合管理セミナー</a:t>
            </a:r>
            <a:endParaRPr kumimoji="1" lang="ja-JP" altLang="en-US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10018" y="2821923"/>
            <a:ext cx="34237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全講義をオンライン（</a:t>
            </a: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）で実施します</a:t>
            </a:r>
            <a:endParaRPr lang="ja-JP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661248" y="9303116"/>
            <a:ext cx="11987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12044" y="7566697"/>
            <a:ext cx="4549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）配信、受講登録された方には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をお送りします</a:t>
            </a: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235769"/>
              </p:ext>
            </p:extLst>
          </p:nvPr>
        </p:nvGraphicFramePr>
        <p:xfrm>
          <a:off x="1190402" y="3258269"/>
          <a:ext cx="5561688" cy="2791762"/>
        </p:xfrm>
        <a:graphic>
          <a:graphicData uri="http://schemas.openxmlformats.org/drawingml/2006/table">
            <a:tbl>
              <a:tblPr/>
              <a:tblGrid>
                <a:gridCol w="870446">
                  <a:extLst>
                    <a:ext uri="{9D8B030D-6E8A-4147-A177-3AD203B41FA5}">
                      <a16:colId xmlns:a16="http://schemas.microsoft.com/office/drawing/2014/main" val="305588107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381326698"/>
                    </a:ext>
                  </a:extLst>
                </a:gridCol>
                <a:gridCol w="3251082">
                  <a:extLst>
                    <a:ext uri="{9D8B030D-6E8A-4147-A177-3AD203B41FA5}">
                      <a16:colId xmlns:a16="http://schemas.microsoft.com/office/drawing/2014/main" val="3692940866"/>
                    </a:ext>
                  </a:extLst>
                </a:gridCol>
              </a:tblGrid>
              <a:tr h="20478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講義日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科目構成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講義内容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65100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lang="ja-JP" altLang="en-US" sz="1000" b="0" i="0" u="none" strike="noStrike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9/5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害虫防除の歴史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害虫防除法の歴史、背景とその役割り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567739"/>
                  </a:ext>
                </a:extLst>
              </a:tr>
              <a:tr h="26622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9/26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害虫の生態と防除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衛生害虫、不快害虫、衣料害虫などの分類・生態・被害状況とその対策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771611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10/3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家庭用殺虫剤の特徴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家庭用殺虫剤製品の変遷、それらの特徴と正しい使い方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685136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10/17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ベクター防除技術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オリセットネット開発の経緯、マラリアコントロールの現状、展望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898337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10/24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家庭用殺虫剤の開発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家庭用殺虫剤の変遷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638619"/>
                  </a:ext>
                </a:extLst>
              </a:tr>
              <a:tr h="2662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10/31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害虫の生態と防除</a:t>
                      </a:r>
                      <a:endParaRPr lang="en-US" altLang="ja-JP" sz="1000" b="0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ゴキブリ、シロアリの生態、習性を利用した防除法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605128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11/7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ja-JP" sz="10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製剤とその利用技術</a:t>
                      </a:r>
                      <a:endParaRPr lang="zh-TW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家庭・防疫用殺虫剤製剤に関する基本技術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575442"/>
                  </a:ext>
                </a:extLst>
              </a:tr>
              <a:tr h="2662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lang="ja-JP" altLang="en-US" sz="1000" b="0" i="0" u="none" strike="noStrike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11/14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木材害虫防除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木材害虫の生態と被害状況、防除方法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89281"/>
                  </a:ext>
                </a:extLst>
              </a:tr>
              <a:tr h="2662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11/21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害虫防除の実際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現場環境の違いによる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PCO</a:t>
                      </a: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の駆除業務。各害虫への防除機材の選択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118205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11/28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登録、安全性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日本、米国、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</a:t>
                      </a: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および世界各国の防疫薬登録制度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639182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12/5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総合防除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防疫薬が抱えている問題点と今後の総合防除の考え方</a:t>
                      </a:r>
                    </a:p>
                  </a:txBody>
                  <a:tcPr marL="5736" marR="5736" marT="57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611904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09262" y="6883859"/>
            <a:ext cx="860098" cy="8600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450</Words>
  <Application>Microsoft Office PowerPoint</Application>
  <PresentationFormat>ユーザー設定</PresentationFormat>
  <Paragraphs>67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テーマ</vt:lpstr>
      <vt:lpstr>PowerPoint プレゼンテーション</vt:lpstr>
    </vt:vector>
  </TitlesOfParts>
  <Company>大阪青山学園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大阪青山学園</dc:creator>
  <cp:lastModifiedBy>古沢 啓一</cp:lastModifiedBy>
  <cp:revision>147</cp:revision>
  <cp:lastPrinted>2019-06-23T02:19:06Z</cp:lastPrinted>
  <dcterms:created xsi:type="dcterms:W3CDTF">2011-05-07T01:37:57Z</dcterms:created>
  <dcterms:modified xsi:type="dcterms:W3CDTF">2022-07-05T07:44:40Z</dcterms:modified>
</cp:coreProperties>
</file>